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57" r:id="rId2"/>
    <p:sldId id="757" r:id="rId3"/>
    <p:sldId id="765" r:id="rId4"/>
    <p:sldId id="758" r:id="rId5"/>
    <p:sldId id="680" r:id="rId6"/>
    <p:sldId id="681" r:id="rId7"/>
    <p:sldId id="682" r:id="rId8"/>
    <p:sldId id="759" r:id="rId9"/>
    <p:sldId id="760" r:id="rId10"/>
    <p:sldId id="763" r:id="rId11"/>
    <p:sldId id="762" r:id="rId12"/>
    <p:sldId id="764" r:id="rId13"/>
    <p:sldId id="761" r:id="rId14"/>
    <p:sldId id="767" r:id="rId15"/>
    <p:sldId id="766" r:id="rId16"/>
    <p:sldId id="699" r:id="rId17"/>
    <p:sldId id="700" r:id="rId18"/>
    <p:sldId id="701" r:id="rId19"/>
    <p:sldId id="702" r:id="rId20"/>
    <p:sldId id="704" r:id="rId21"/>
    <p:sldId id="706" r:id="rId22"/>
    <p:sldId id="703" r:id="rId23"/>
    <p:sldId id="705" r:id="rId24"/>
    <p:sldId id="707" r:id="rId25"/>
    <p:sldId id="769" r:id="rId26"/>
    <p:sldId id="768" r:id="rId27"/>
    <p:sldId id="7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6T12:25:47.646" idx="3">
    <p:pos x="7620" y="103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E1F7F-B3B6-4DAC-A2EA-901F254455CB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186FC9D6-69D2-4128-AA05-02731602F7B4}" type="pres">
      <dgm:prSet presAssocID="{D4DE1F7F-B3B6-4DAC-A2EA-901F254455CB}" presName="Name0" presStyleCnt="0">
        <dgm:presLayoutVars>
          <dgm:dir/>
          <dgm:resizeHandles val="exact"/>
        </dgm:presLayoutVars>
      </dgm:prSet>
      <dgm:spPr/>
    </dgm:pt>
  </dgm:ptLst>
  <dgm:cxnLst>
    <dgm:cxn modelId="{E6B19E90-8972-4B89-A3FD-1E036AE79D80}" type="presOf" srcId="{D4DE1F7F-B3B6-4DAC-A2EA-901F254455CB}" destId="{186FC9D6-69D2-4128-AA05-02731602F7B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1E1BE-C8AD-4C3C-8D6E-54E179670970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B934-CB38-431C-8F4F-B578C110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2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2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53800" y="-79047"/>
            <a:ext cx="825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2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7B2C3-D005-452D-B422-053E0D6EE76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EFA-C5EC-4FD6-9E2A-6726E4A14B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9842" y="873480"/>
            <a:ext cx="10292316" cy="1880353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Workshop on evaluating vaccine impact</a:t>
            </a:r>
            <a:br>
              <a:rPr lang="en-US" sz="27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Evaluating Vaccine Impact using Time Series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895600" y="3241999"/>
            <a:ext cx="6400800" cy="28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Dan Weinberger, PhD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Epidemiology of Microbial Diseases</a:t>
            </a:r>
          </a:p>
          <a:p>
            <a:pPr marL="0" indent="0" algn="ctr">
              <a:buNone/>
            </a:pPr>
            <a:r>
              <a:rPr lang="en-US" sz="2400" dirty="0"/>
              <a:t>Yale School of Public Health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2" descr="https://encrypted-tbn1.gstatic.com/images?q=tbn:ANd9GcRAhZjbuiW9AqixrgJO9c6wIPOaDDG_xCLKwnFapCX8eYfyelNmw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5400" y="5311139"/>
            <a:ext cx="1038578" cy="12192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30088"/>
          <a:stretch/>
        </p:blipFill>
        <p:spPr>
          <a:xfrm>
            <a:off x="2133601" y="5715001"/>
            <a:ext cx="1396365" cy="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214-ACF7-490B-B349-235B172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What else could go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with analyses?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351B-4F3F-4FDE-9C56-157CA507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25625"/>
            <a:ext cx="11709917" cy="4351338"/>
          </a:xfrm>
        </p:spPr>
        <p:txBody>
          <a:bodyPr/>
          <a:lstStyle/>
          <a:p>
            <a:r>
              <a:rPr lang="en-US" dirty="0"/>
              <a:t>Epidemic before or after vaccine introduction (biases slope estimates)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2009 pandemic, then introduce PCV in 2010</a:t>
            </a:r>
          </a:p>
          <a:p>
            <a:r>
              <a:rPr lang="en-US" dirty="0"/>
              <a:t>Insufficient data in pre- or post-period to accurately estimate trend</a:t>
            </a:r>
          </a:p>
          <a:p>
            <a:r>
              <a:rPr lang="en-US" dirty="0"/>
              <a:t>Unrelated changes that coincide with vaccine introduction</a:t>
            </a:r>
          </a:p>
          <a:p>
            <a:r>
              <a:rPr lang="en-US" dirty="0"/>
              <a:t>Delayed rollout of vaccine/low uptake</a:t>
            </a:r>
          </a:p>
          <a:p>
            <a:r>
              <a:rPr lang="en-US" dirty="0"/>
              <a:t>Many, many other issues that you can’t predict…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</a:t>
            </a:r>
            <a:r>
              <a:rPr lang="en-US" b="1" dirty="0"/>
              <a:t>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 - the target population in which the impact of the intervention is to be measured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 - the intervention and date of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 - the comparator (disease or group of diseases to which the outcome will be compared with), which is not expected to be impacted by the intervention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 - the outcome of interest, i.e., what is the condition being evaluated that is expected to be impacted by the intervention</a:t>
            </a:r>
          </a:p>
        </p:txBody>
      </p:sp>
    </p:spTree>
    <p:extLst>
      <p:ext uri="{BB962C8B-B14F-4D97-AF65-F5344CB8AC3E}">
        <p14:creationId xmlns:p14="http://schemas.microsoft.com/office/powerpoint/2010/main" val="36441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36E2-F3C6-412B-AFDF-308C1E7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study question: 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5477-A142-4CC5-8DD7-4C5EE73A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P - the target population 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Children &lt;5 years in Brazil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I - the intervention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Introduction of PCV10 in the national immunization program in 2010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C - the comparator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To be discussed…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O - the outcome of interest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</a:rPr>
              <a:t>Deaths due to pneumonia</a:t>
            </a:r>
            <a:endParaRPr lang="en-US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1150D-E0CC-4DEE-9DE3-C28CB91C6BE2}"/>
              </a:ext>
            </a:extLst>
          </p:cNvPr>
          <p:cNvSpPr txBox="1"/>
          <p:nvPr/>
        </p:nvSpPr>
        <p:spPr>
          <a:xfrm>
            <a:off x="495300" y="6048375"/>
            <a:ext cx="950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what data sources do we have to evaluate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38600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CF68-8427-41FD-A74D-341764A6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US" dirty="0"/>
              <a:t>Types of data for evaluating vaccine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56836-E4DD-492A-A40B-9A6F5D02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9878-63F0-4ECD-9E89-531EBB81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" y="1690688"/>
            <a:ext cx="11414034" cy="5233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79AA8-2F46-4316-B3A3-C0456FE3A3E7}"/>
              </a:ext>
            </a:extLst>
          </p:cNvPr>
          <p:cNvSpPr txBox="1"/>
          <p:nvPr/>
        </p:nvSpPr>
        <p:spPr>
          <a:xfrm>
            <a:off x="0" y="1250326"/>
            <a:ext cx="13067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Jennifer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Verani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Centers for Disease Control and Prevention – Kenya, </a:t>
            </a:r>
            <a:r>
              <a:rPr lang="en-US" sz="1600" b="0" i="1" dirty="0" err="1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slideset</a:t>
            </a:r>
            <a:r>
              <a:rPr lang="en-US" sz="1600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on “Using administrative data to measure PCV impact in Africa”</a:t>
            </a:r>
            <a:endParaRPr lang="en-US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31E241-9A00-47FE-A864-FF45E39E6B02}"/>
              </a:ext>
            </a:extLst>
          </p:cNvPr>
          <p:cNvSpPr/>
          <p:nvPr/>
        </p:nvSpPr>
        <p:spPr>
          <a:xfrm>
            <a:off x="-104775" y="1390650"/>
            <a:ext cx="5629275" cy="19621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793-B0ED-4645-9F8A-E766518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D8A3-47CD-4D6A-9C23-B53CB872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National mortality registries</a:t>
            </a:r>
          </a:p>
          <a:p>
            <a:r>
              <a:rPr lang="en-US" sz="3200" dirty="0"/>
              <a:t>Hospital discharge data from a single hospital/region/nation</a:t>
            </a:r>
          </a:p>
          <a:p>
            <a:r>
              <a:rPr lang="en-US" sz="3200" dirty="0"/>
              <a:t>Insurance claims databases</a:t>
            </a:r>
          </a:p>
        </p:txBody>
      </p:sp>
    </p:spTree>
    <p:extLst>
      <p:ext uri="{BB962C8B-B14F-4D97-AF65-F5344CB8AC3E}">
        <p14:creationId xmlns:p14="http://schemas.microsoft.com/office/powerpoint/2010/main" val="417199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512C-36A2-4E08-9EF0-375ADFA7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structure of administrative datasets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7ACF5-C55A-46F7-B277-A4985900F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827767"/>
              </p:ext>
            </p:extLst>
          </p:nvPr>
        </p:nvGraphicFramePr>
        <p:xfrm>
          <a:off x="838200" y="204470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766447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317624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540621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00681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559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admission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Region of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87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3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2019-01-15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4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8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3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2019-12-15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8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6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10871200" cy="1520049"/>
          </a:xfrm>
        </p:spPr>
        <p:txBody>
          <a:bodyPr/>
          <a:lstStyle/>
          <a:p>
            <a:r>
              <a:rPr lang="en-US" dirty="0"/>
              <a:t>Simple pre/post vaccine comparisons to evaluate importance of different potential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476961" cy="27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EBF-E9EE-4841-9FFB-345FF7E9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0"/>
            <a:ext cx="10515600" cy="1325563"/>
          </a:xfrm>
        </p:spPr>
        <p:txBody>
          <a:bodyPr/>
          <a:lstStyle/>
          <a:p>
            <a:r>
              <a:rPr lang="en-US" dirty="0"/>
              <a:t>Denominators/offsets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C8-BB89-4445-AA64-3E05C05B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7" y="1028959"/>
            <a:ext cx="10871200" cy="4144963"/>
          </a:xfrm>
        </p:spPr>
        <p:txBody>
          <a:bodyPr/>
          <a:lstStyle/>
          <a:p>
            <a:r>
              <a:rPr lang="en-US" dirty="0"/>
              <a:t>Commonly defined as number of cases per capita (</a:t>
            </a:r>
            <a:r>
              <a:rPr lang="en-US" i="1" dirty="0"/>
              <a:t>incidence)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i="1" dirty="0" err="1"/>
              <a:t>N_cases</a:t>
            </a:r>
            <a:r>
              <a:rPr lang="en-US" i="1" dirty="0"/>
              <a:t>/</a:t>
            </a:r>
            <a:r>
              <a:rPr lang="en-US" i="1" dirty="0" err="1"/>
              <a:t>N_people</a:t>
            </a:r>
            <a:r>
              <a:rPr lang="en-US" i="1" dirty="0"/>
              <a:t>*100,000 </a:t>
            </a:r>
          </a:p>
          <a:p>
            <a:r>
              <a:rPr lang="en-US" dirty="0"/>
              <a:t>But often database doesn’t cover all of the population</a:t>
            </a:r>
          </a:p>
          <a:p>
            <a:pPr lvl="1"/>
            <a:r>
              <a:rPr lang="en-US" dirty="0"/>
              <a:t>Coverage might change over time</a:t>
            </a:r>
          </a:p>
          <a:p>
            <a:r>
              <a:rPr lang="en-US" dirty="0"/>
              <a:t>Might want to use:</a:t>
            </a:r>
          </a:p>
          <a:p>
            <a:pPr lvl="1"/>
            <a:r>
              <a:rPr lang="en-US" dirty="0"/>
              <a:t>Number of people using healthcare system</a:t>
            </a:r>
          </a:p>
          <a:p>
            <a:pPr lvl="1"/>
            <a:r>
              <a:rPr lang="en-US" dirty="0"/>
              <a:t>Number of people who are hospitalized</a:t>
            </a:r>
          </a:p>
          <a:p>
            <a:pPr lvl="1"/>
            <a:r>
              <a:rPr lang="en-US" dirty="0"/>
              <a:t>Number of people receiving some test (e.g., </a:t>
            </a:r>
            <a:r>
              <a:rPr lang="en-US" dirty="0" err="1"/>
              <a:t>Xrays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078F-205D-40B1-B6DC-6597D95C6C92}"/>
              </a:ext>
            </a:extLst>
          </p:cNvPr>
          <p:cNvSpPr/>
          <p:nvPr/>
        </p:nvSpPr>
        <p:spPr>
          <a:xfrm>
            <a:off x="7994650" y="2403514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D7D668-51EC-4D02-AF5A-BAD1E8DC8935}"/>
              </a:ext>
            </a:extLst>
          </p:cNvPr>
          <p:cNvSpPr/>
          <p:nvPr/>
        </p:nvSpPr>
        <p:spPr>
          <a:xfrm>
            <a:off x="8162925" y="2963900"/>
            <a:ext cx="3181367" cy="952500"/>
          </a:xfrm>
          <a:custGeom>
            <a:avLst/>
            <a:gdLst>
              <a:gd name="connsiteX0" fmla="*/ 0 w 3181367"/>
              <a:gd name="connsiteY0" fmla="*/ 952500 h 952500"/>
              <a:gd name="connsiteX1" fmla="*/ 19050 w 3181367"/>
              <a:gd name="connsiteY1" fmla="*/ 904875 h 952500"/>
              <a:gd name="connsiteX2" fmla="*/ 85725 w 3181367"/>
              <a:gd name="connsiteY2" fmla="*/ 790575 h 952500"/>
              <a:gd name="connsiteX3" fmla="*/ 152400 w 3181367"/>
              <a:gd name="connsiteY3" fmla="*/ 733425 h 952500"/>
              <a:gd name="connsiteX4" fmla="*/ 257175 w 3181367"/>
              <a:gd name="connsiteY4" fmla="*/ 742950 h 952500"/>
              <a:gd name="connsiteX5" fmla="*/ 285750 w 3181367"/>
              <a:gd name="connsiteY5" fmla="*/ 771525 h 952500"/>
              <a:gd name="connsiteX6" fmla="*/ 323850 w 3181367"/>
              <a:gd name="connsiteY6" fmla="*/ 790575 h 952500"/>
              <a:gd name="connsiteX7" fmla="*/ 419100 w 3181367"/>
              <a:gd name="connsiteY7" fmla="*/ 762000 h 952500"/>
              <a:gd name="connsiteX8" fmla="*/ 447675 w 3181367"/>
              <a:gd name="connsiteY8" fmla="*/ 695325 h 952500"/>
              <a:gd name="connsiteX9" fmla="*/ 561975 w 3181367"/>
              <a:gd name="connsiteY9" fmla="*/ 561975 h 952500"/>
              <a:gd name="connsiteX10" fmla="*/ 609600 w 3181367"/>
              <a:gd name="connsiteY10" fmla="*/ 552450 h 952500"/>
              <a:gd name="connsiteX11" fmla="*/ 704850 w 3181367"/>
              <a:gd name="connsiteY11" fmla="*/ 590550 h 952500"/>
              <a:gd name="connsiteX12" fmla="*/ 733425 w 3181367"/>
              <a:gd name="connsiteY12" fmla="*/ 628650 h 952500"/>
              <a:gd name="connsiteX13" fmla="*/ 771525 w 3181367"/>
              <a:gd name="connsiteY13" fmla="*/ 647700 h 952500"/>
              <a:gd name="connsiteX14" fmla="*/ 942975 w 3181367"/>
              <a:gd name="connsiteY14" fmla="*/ 571500 h 952500"/>
              <a:gd name="connsiteX15" fmla="*/ 1028700 w 3181367"/>
              <a:gd name="connsiteY15" fmla="*/ 476250 h 952500"/>
              <a:gd name="connsiteX16" fmla="*/ 1104900 w 3181367"/>
              <a:gd name="connsiteY16" fmla="*/ 400050 h 952500"/>
              <a:gd name="connsiteX17" fmla="*/ 1209675 w 3181367"/>
              <a:gd name="connsiteY17" fmla="*/ 428625 h 952500"/>
              <a:gd name="connsiteX18" fmla="*/ 1295400 w 3181367"/>
              <a:gd name="connsiteY18" fmla="*/ 552450 h 952500"/>
              <a:gd name="connsiteX19" fmla="*/ 1314450 w 3181367"/>
              <a:gd name="connsiteY19" fmla="*/ 581025 h 952500"/>
              <a:gd name="connsiteX20" fmla="*/ 1362075 w 3181367"/>
              <a:gd name="connsiteY20" fmla="*/ 542925 h 952500"/>
              <a:gd name="connsiteX21" fmla="*/ 1438275 w 3181367"/>
              <a:gd name="connsiteY21" fmla="*/ 361950 h 952500"/>
              <a:gd name="connsiteX22" fmla="*/ 1504950 w 3181367"/>
              <a:gd name="connsiteY22" fmla="*/ 295275 h 952500"/>
              <a:gd name="connsiteX23" fmla="*/ 1552575 w 3181367"/>
              <a:gd name="connsiteY23" fmla="*/ 285750 h 952500"/>
              <a:gd name="connsiteX24" fmla="*/ 1895475 w 3181367"/>
              <a:gd name="connsiteY24" fmla="*/ 209550 h 952500"/>
              <a:gd name="connsiteX25" fmla="*/ 1962150 w 3181367"/>
              <a:gd name="connsiteY25" fmla="*/ 85725 h 952500"/>
              <a:gd name="connsiteX26" fmla="*/ 2000250 w 3181367"/>
              <a:gd name="connsiteY26" fmla="*/ 47625 h 952500"/>
              <a:gd name="connsiteX27" fmla="*/ 2038350 w 3181367"/>
              <a:gd name="connsiteY27" fmla="*/ 66675 h 952500"/>
              <a:gd name="connsiteX28" fmla="*/ 2085975 w 3181367"/>
              <a:gd name="connsiteY28" fmla="*/ 200025 h 952500"/>
              <a:gd name="connsiteX29" fmla="*/ 2143125 w 3181367"/>
              <a:gd name="connsiteY29" fmla="*/ 266700 h 952500"/>
              <a:gd name="connsiteX30" fmla="*/ 2305050 w 3181367"/>
              <a:gd name="connsiteY30" fmla="*/ 142875 h 952500"/>
              <a:gd name="connsiteX31" fmla="*/ 2371725 w 3181367"/>
              <a:gd name="connsiteY31" fmla="*/ 95250 h 952500"/>
              <a:gd name="connsiteX32" fmla="*/ 2495550 w 3181367"/>
              <a:gd name="connsiteY32" fmla="*/ 200025 h 952500"/>
              <a:gd name="connsiteX33" fmla="*/ 2571750 w 3181367"/>
              <a:gd name="connsiteY33" fmla="*/ 238125 h 952500"/>
              <a:gd name="connsiteX34" fmla="*/ 2647950 w 3181367"/>
              <a:gd name="connsiteY34" fmla="*/ 152400 h 952500"/>
              <a:gd name="connsiteX35" fmla="*/ 2724150 w 3181367"/>
              <a:gd name="connsiteY35" fmla="*/ 19050 h 952500"/>
              <a:gd name="connsiteX36" fmla="*/ 2762250 w 3181367"/>
              <a:gd name="connsiteY36" fmla="*/ 0 h 952500"/>
              <a:gd name="connsiteX37" fmla="*/ 2886075 w 3181367"/>
              <a:gd name="connsiteY37" fmla="*/ 38100 h 952500"/>
              <a:gd name="connsiteX38" fmla="*/ 2914650 w 3181367"/>
              <a:gd name="connsiteY38" fmla="*/ 85725 h 952500"/>
              <a:gd name="connsiteX39" fmla="*/ 2952750 w 3181367"/>
              <a:gd name="connsiteY39" fmla="*/ 114300 h 952500"/>
              <a:gd name="connsiteX40" fmla="*/ 2962275 w 3181367"/>
              <a:gd name="connsiteY40" fmla="*/ 180975 h 952500"/>
              <a:gd name="connsiteX41" fmla="*/ 2990850 w 3181367"/>
              <a:gd name="connsiteY41" fmla="*/ 152400 h 952500"/>
              <a:gd name="connsiteX42" fmla="*/ 3076575 w 3181367"/>
              <a:gd name="connsiteY42" fmla="*/ 114300 h 952500"/>
              <a:gd name="connsiteX43" fmla="*/ 3105150 w 3181367"/>
              <a:gd name="connsiteY43" fmla="*/ 95250 h 952500"/>
              <a:gd name="connsiteX44" fmla="*/ 3181350 w 3181367"/>
              <a:gd name="connsiteY44" fmla="*/ 1143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181367" h="952500">
                <a:moveTo>
                  <a:pt x="0" y="952500"/>
                </a:moveTo>
                <a:cubicBezTo>
                  <a:pt x="6350" y="936625"/>
                  <a:pt x="11975" y="920440"/>
                  <a:pt x="19050" y="904875"/>
                </a:cubicBezTo>
                <a:cubicBezTo>
                  <a:pt x="38491" y="862105"/>
                  <a:pt x="56636" y="827975"/>
                  <a:pt x="85725" y="790575"/>
                </a:cubicBezTo>
                <a:cubicBezTo>
                  <a:pt x="104298" y="766695"/>
                  <a:pt x="128540" y="751320"/>
                  <a:pt x="152400" y="733425"/>
                </a:cubicBezTo>
                <a:cubicBezTo>
                  <a:pt x="187325" y="736600"/>
                  <a:pt x="223455" y="733316"/>
                  <a:pt x="257175" y="742950"/>
                </a:cubicBezTo>
                <a:cubicBezTo>
                  <a:pt x="270127" y="746651"/>
                  <a:pt x="274789" y="763695"/>
                  <a:pt x="285750" y="771525"/>
                </a:cubicBezTo>
                <a:cubicBezTo>
                  <a:pt x="297304" y="779778"/>
                  <a:pt x="311150" y="784225"/>
                  <a:pt x="323850" y="790575"/>
                </a:cubicBezTo>
                <a:cubicBezTo>
                  <a:pt x="355600" y="781050"/>
                  <a:pt x="392826" y="782211"/>
                  <a:pt x="419100" y="762000"/>
                </a:cubicBezTo>
                <a:cubicBezTo>
                  <a:pt x="438266" y="747257"/>
                  <a:pt x="435066" y="715957"/>
                  <a:pt x="447675" y="695325"/>
                </a:cubicBezTo>
                <a:cubicBezTo>
                  <a:pt x="463794" y="668949"/>
                  <a:pt x="514846" y="582921"/>
                  <a:pt x="561975" y="561975"/>
                </a:cubicBezTo>
                <a:cubicBezTo>
                  <a:pt x="576769" y="555400"/>
                  <a:pt x="593725" y="555625"/>
                  <a:pt x="609600" y="552450"/>
                </a:cubicBezTo>
                <a:cubicBezTo>
                  <a:pt x="641350" y="565150"/>
                  <a:pt x="675727" y="572628"/>
                  <a:pt x="704850" y="590550"/>
                </a:cubicBezTo>
                <a:cubicBezTo>
                  <a:pt x="718370" y="598870"/>
                  <a:pt x="721372" y="618319"/>
                  <a:pt x="733425" y="628650"/>
                </a:cubicBezTo>
                <a:cubicBezTo>
                  <a:pt x="744206" y="637891"/>
                  <a:pt x="758825" y="641350"/>
                  <a:pt x="771525" y="647700"/>
                </a:cubicBezTo>
                <a:cubicBezTo>
                  <a:pt x="828675" y="622300"/>
                  <a:pt x="890938" y="606191"/>
                  <a:pt x="942975" y="571500"/>
                </a:cubicBezTo>
                <a:cubicBezTo>
                  <a:pt x="978516" y="547806"/>
                  <a:pt x="1001546" y="509223"/>
                  <a:pt x="1028700" y="476250"/>
                </a:cubicBezTo>
                <a:cubicBezTo>
                  <a:pt x="1093431" y="397648"/>
                  <a:pt x="1046271" y="419593"/>
                  <a:pt x="1104900" y="400050"/>
                </a:cubicBezTo>
                <a:cubicBezTo>
                  <a:pt x="1139825" y="409575"/>
                  <a:pt x="1178786" y="409748"/>
                  <a:pt x="1209675" y="428625"/>
                </a:cubicBezTo>
                <a:cubicBezTo>
                  <a:pt x="1280216" y="471734"/>
                  <a:pt x="1267560" y="496771"/>
                  <a:pt x="1295400" y="552450"/>
                </a:cubicBezTo>
                <a:cubicBezTo>
                  <a:pt x="1300520" y="562689"/>
                  <a:pt x="1308100" y="571500"/>
                  <a:pt x="1314450" y="581025"/>
                </a:cubicBezTo>
                <a:cubicBezTo>
                  <a:pt x="1330325" y="568325"/>
                  <a:pt x="1351615" y="560358"/>
                  <a:pt x="1362075" y="542925"/>
                </a:cubicBezTo>
                <a:cubicBezTo>
                  <a:pt x="1430407" y="429039"/>
                  <a:pt x="1367870" y="457957"/>
                  <a:pt x="1438275" y="361950"/>
                </a:cubicBezTo>
                <a:cubicBezTo>
                  <a:pt x="1456862" y="336604"/>
                  <a:pt x="1474129" y="301439"/>
                  <a:pt x="1504950" y="295275"/>
                </a:cubicBezTo>
                <a:lnTo>
                  <a:pt x="1552575" y="285750"/>
                </a:lnTo>
                <a:cubicBezTo>
                  <a:pt x="1700542" y="351513"/>
                  <a:pt x="1680173" y="367860"/>
                  <a:pt x="1895475" y="209550"/>
                </a:cubicBezTo>
                <a:cubicBezTo>
                  <a:pt x="1933243" y="181780"/>
                  <a:pt x="1936683" y="125083"/>
                  <a:pt x="1962150" y="85725"/>
                </a:cubicBezTo>
                <a:cubicBezTo>
                  <a:pt x="1971907" y="70646"/>
                  <a:pt x="1987550" y="60325"/>
                  <a:pt x="2000250" y="47625"/>
                </a:cubicBezTo>
                <a:cubicBezTo>
                  <a:pt x="2012950" y="53975"/>
                  <a:pt x="2029633" y="55467"/>
                  <a:pt x="2038350" y="66675"/>
                </a:cubicBezTo>
                <a:cubicBezTo>
                  <a:pt x="2071071" y="108745"/>
                  <a:pt x="2065023" y="153930"/>
                  <a:pt x="2085975" y="200025"/>
                </a:cubicBezTo>
                <a:cubicBezTo>
                  <a:pt x="2096158" y="222427"/>
                  <a:pt x="2125789" y="249364"/>
                  <a:pt x="2143125" y="266700"/>
                </a:cubicBezTo>
                <a:cubicBezTo>
                  <a:pt x="2233457" y="236589"/>
                  <a:pt x="2127827" y="275793"/>
                  <a:pt x="2305050" y="142875"/>
                </a:cubicBezTo>
                <a:cubicBezTo>
                  <a:pt x="2352308" y="107431"/>
                  <a:pt x="2329941" y="123106"/>
                  <a:pt x="2371725" y="95250"/>
                </a:cubicBezTo>
                <a:cubicBezTo>
                  <a:pt x="2469960" y="114897"/>
                  <a:pt x="2382264" y="86739"/>
                  <a:pt x="2495550" y="200025"/>
                </a:cubicBezTo>
                <a:cubicBezTo>
                  <a:pt x="2518044" y="222519"/>
                  <a:pt x="2543910" y="228845"/>
                  <a:pt x="2571750" y="238125"/>
                </a:cubicBezTo>
                <a:cubicBezTo>
                  <a:pt x="2626556" y="219856"/>
                  <a:pt x="2601520" y="234942"/>
                  <a:pt x="2647950" y="152400"/>
                </a:cubicBezTo>
                <a:cubicBezTo>
                  <a:pt x="2667160" y="118249"/>
                  <a:pt x="2693782" y="49418"/>
                  <a:pt x="2724150" y="19050"/>
                </a:cubicBezTo>
                <a:cubicBezTo>
                  <a:pt x="2734190" y="9010"/>
                  <a:pt x="2749550" y="6350"/>
                  <a:pt x="2762250" y="0"/>
                </a:cubicBezTo>
                <a:cubicBezTo>
                  <a:pt x="2803525" y="12700"/>
                  <a:pt x="2848436" y="16928"/>
                  <a:pt x="2886075" y="38100"/>
                </a:cubicBezTo>
                <a:cubicBezTo>
                  <a:pt x="2902211" y="47176"/>
                  <a:pt x="2902459" y="71792"/>
                  <a:pt x="2914650" y="85725"/>
                </a:cubicBezTo>
                <a:cubicBezTo>
                  <a:pt x="2925104" y="97672"/>
                  <a:pt x="2940050" y="104775"/>
                  <a:pt x="2952750" y="114300"/>
                </a:cubicBezTo>
                <a:cubicBezTo>
                  <a:pt x="2955925" y="136525"/>
                  <a:pt x="2946400" y="165100"/>
                  <a:pt x="2962275" y="180975"/>
                </a:cubicBezTo>
                <a:cubicBezTo>
                  <a:pt x="2971800" y="190500"/>
                  <a:pt x="2979642" y="159872"/>
                  <a:pt x="2990850" y="152400"/>
                </a:cubicBezTo>
                <a:cubicBezTo>
                  <a:pt x="3094329" y="83414"/>
                  <a:pt x="3010188" y="147494"/>
                  <a:pt x="3076575" y="114300"/>
                </a:cubicBezTo>
                <a:cubicBezTo>
                  <a:pt x="3086814" y="109180"/>
                  <a:pt x="3095625" y="101600"/>
                  <a:pt x="3105150" y="95250"/>
                </a:cubicBezTo>
                <a:cubicBezTo>
                  <a:pt x="3184500" y="105169"/>
                  <a:pt x="3181350" y="79177"/>
                  <a:pt x="3181350" y="114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F8FD6-CACC-4D9F-AEB3-724914AEE7D0}"/>
              </a:ext>
            </a:extLst>
          </p:cNvPr>
          <p:cNvCxnSpPr>
            <a:cxnSpLocks/>
          </p:cNvCxnSpPr>
          <p:nvPr/>
        </p:nvCxnSpPr>
        <p:spPr>
          <a:xfrm flipV="1">
            <a:off x="8115300" y="2403514"/>
            <a:ext cx="3175000" cy="1284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8855D4-DE3B-45FC-9238-D30A6BF06C5F}"/>
              </a:ext>
            </a:extLst>
          </p:cNvPr>
          <p:cNvSpPr txBox="1"/>
          <p:nvPr/>
        </p:nvSpPr>
        <p:spPr>
          <a:xfrm rot="20080702">
            <a:off x="8450121" y="2888248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E5D5E-0613-4EBC-ACA0-EE3EE3B1F742}"/>
              </a:ext>
            </a:extLst>
          </p:cNvPr>
          <p:cNvSpPr txBox="1"/>
          <p:nvPr/>
        </p:nvSpPr>
        <p:spPr>
          <a:xfrm rot="20517177">
            <a:off x="8072058" y="3503135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Number of hospitalizations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6836-8CA8-4D6F-AF79-591510B3D2BE}"/>
              </a:ext>
            </a:extLst>
          </p:cNvPr>
          <p:cNvSpPr/>
          <p:nvPr/>
        </p:nvSpPr>
        <p:spPr>
          <a:xfrm>
            <a:off x="8023225" y="4935138"/>
            <a:ext cx="3359150" cy="180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F5D197-A636-485C-9998-9638F2DDFFF8}"/>
              </a:ext>
            </a:extLst>
          </p:cNvPr>
          <p:cNvSpPr/>
          <p:nvPr/>
        </p:nvSpPr>
        <p:spPr>
          <a:xfrm>
            <a:off x="8134350" y="5715000"/>
            <a:ext cx="3305175" cy="400050"/>
          </a:xfrm>
          <a:custGeom>
            <a:avLst/>
            <a:gdLst>
              <a:gd name="connsiteX0" fmla="*/ 0 w 3305175"/>
              <a:gd name="connsiteY0" fmla="*/ 342900 h 400050"/>
              <a:gd name="connsiteX1" fmla="*/ 57150 w 3305175"/>
              <a:gd name="connsiteY1" fmla="*/ 142875 h 400050"/>
              <a:gd name="connsiteX2" fmla="*/ 123825 w 3305175"/>
              <a:gd name="connsiteY2" fmla="*/ 76200 h 400050"/>
              <a:gd name="connsiteX3" fmla="*/ 152400 w 3305175"/>
              <a:gd name="connsiteY3" fmla="*/ 66675 h 400050"/>
              <a:gd name="connsiteX4" fmla="*/ 228600 w 3305175"/>
              <a:gd name="connsiteY4" fmla="*/ 85725 h 400050"/>
              <a:gd name="connsiteX5" fmla="*/ 257175 w 3305175"/>
              <a:gd name="connsiteY5" fmla="*/ 114300 h 400050"/>
              <a:gd name="connsiteX6" fmla="*/ 323850 w 3305175"/>
              <a:gd name="connsiteY6" fmla="*/ 133350 h 400050"/>
              <a:gd name="connsiteX7" fmla="*/ 333375 w 3305175"/>
              <a:gd name="connsiteY7" fmla="*/ 180975 h 400050"/>
              <a:gd name="connsiteX8" fmla="*/ 352425 w 3305175"/>
              <a:gd name="connsiteY8" fmla="*/ 238125 h 400050"/>
              <a:gd name="connsiteX9" fmla="*/ 419100 w 3305175"/>
              <a:gd name="connsiteY9" fmla="*/ 200025 h 400050"/>
              <a:gd name="connsiteX10" fmla="*/ 476250 w 3305175"/>
              <a:gd name="connsiteY10" fmla="*/ 171450 h 400050"/>
              <a:gd name="connsiteX11" fmla="*/ 552450 w 3305175"/>
              <a:gd name="connsiteY11" fmla="*/ 123825 h 400050"/>
              <a:gd name="connsiteX12" fmla="*/ 657225 w 3305175"/>
              <a:gd name="connsiteY12" fmla="*/ 133350 h 400050"/>
              <a:gd name="connsiteX13" fmla="*/ 714375 w 3305175"/>
              <a:gd name="connsiteY13" fmla="*/ 190500 h 400050"/>
              <a:gd name="connsiteX14" fmla="*/ 819150 w 3305175"/>
              <a:gd name="connsiteY14" fmla="*/ 180975 h 400050"/>
              <a:gd name="connsiteX15" fmla="*/ 876300 w 3305175"/>
              <a:gd name="connsiteY15" fmla="*/ 104775 h 400050"/>
              <a:gd name="connsiteX16" fmla="*/ 914400 w 3305175"/>
              <a:gd name="connsiteY16" fmla="*/ 76200 h 400050"/>
              <a:gd name="connsiteX17" fmla="*/ 981075 w 3305175"/>
              <a:gd name="connsiteY17" fmla="*/ 57150 h 400050"/>
              <a:gd name="connsiteX18" fmla="*/ 1095375 w 3305175"/>
              <a:gd name="connsiteY18" fmla="*/ 76200 h 400050"/>
              <a:gd name="connsiteX19" fmla="*/ 1123950 w 3305175"/>
              <a:gd name="connsiteY19" fmla="*/ 133350 h 400050"/>
              <a:gd name="connsiteX20" fmla="*/ 1162050 w 3305175"/>
              <a:gd name="connsiteY20" fmla="*/ 161925 h 400050"/>
              <a:gd name="connsiteX21" fmla="*/ 1266825 w 3305175"/>
              <a:gd name="connsiteY21" fmla="*/ 257175 h 400050"/>
              <a:gd name="connsiteX22" fmla="*/ 1333500 w 3305175"/>
              <a:gd name="connsiteY22" fmla="*/ 238125 h 400050"/>
              <a:gd name="connsiteX23" fmla="*/ 1438275 w 3305175"/>
              <a:gd name="connsiteY23" fmla="*/ 133350 h 400050"/>
              <a:gd name="connsiteX24" fmla="*/ 1485900 w 3305175"/>
              <a:gd name="connsiteY24" fmla="*/ 104775 h 400050"/>
              <a:gd name="connsiteX25" fmla="*/ 1524000 w 3305175"/>
              <a:gd name="connsiteY25" fmla="*/ 76200 h 400050"/>
              <a:gd name="connsiteX26" fmla="*/ 1562100 w 3305175"/>
              <a:gd name="connsiteY26" fmla="*/ 66675 h 400050"/>
              <a:gd name="connsiteX27" fmla="*/ 1619250 w 3305175"/>
              <a:gd name="connsiteY27" fmla="*/ 85725 h 400050"/>
              <a:gd name="connsiteX28" fmla="*/ 1657350 w 3305175"/>
              <a:gd name="connsiteY28" fmla="*/ 171450 h 400050"/>
              <a:gd name="connsiteX29" fmla="*/ 1743075 w 3305175"/>
              <a:gd name="connsiteY29" fmla="*/ 133350 h 400050"/>
              <a:gd name="connsiteX30" fmla="*/ 1914525 w 3305175"/>
              <a:gd name="connsiteY30" fmla="*/ 9525 h 400050"/>
              <a:gd name="connsiteX31" fmla="*/ 1962150 w 3305175"/>
              <a:gd name="connsiteY31" fmla="*/ 0 h 400050"/>
              <a:gd name="connsiteX32" fmla="*/ 2066925 w 3305175"/>
              <a:gd name="connsiteY32" fmla="*/ 28575 h 400050"/>
              <a:gd name="connsiteX33" fmla="*/ 2124075 w 3305175"/>
              <a:gd name="connsiteY33" fmla="*/ 104775 h 400050"/>
              <a:gd name="connsiteX34" fmla="*/ 2143125 w 3305175"/>
              <a:gd name="connsiteY34" fmla="*/ 133350 h 400050"/>
              <a:gd name="connsiteX35" fmla="*/ 2190750 w 3305175"/>
              <a:gd name="connsiteY35" fmla="*/ 142875 h 400050"/>
              <a:gd name="connsiteX36" fmla="*/ 2286000 w 3305175"/>
              <a:gd name="connsiteY36" fmla="*/ 123825 h 400050"/>
              <a:gd name="connsiteX37" fmla="*/ 2343150 w 3305175"/>
              <a:gd name="connsiteY37" fmla="*/ 114300 h 400050"/>
              <a:gd name="connsiteX38" fmla="*/ 2352675 w 3305175"/>
              <a:gd name="connsiteY38" fmla="*/ 76200 h 400050"/>
              <a:gd name="connsiteX39" fmla="*/ 2409825 w 3305175"/>
              <a:gd name="connsiteY39" fmla="*/ 38100 h 400050"/>
              <a:gd name="connsiteX40" fmla="*/ 2571750 w 3305175"/>
              <a:gd name="connsiteY40" fmla="*/ 57150 h 400050"/>
              <a:gd name="connsiteX41" fmla="*/ 2590800 w 3305175"/>
              <a:gd name="connsiteY41" fmla="*/ 104775 h 400050"/>
              <a:gd name="connsiteX42" fmla="*/ 2600325 w 3305175"/>
              <a:gd name="connsiteY42" fmla="*/ 133350 h 400050"/>
              <a:gd name="connsiteX43" fmla="*/ 2619375 w 3305175"/>
              <a:gd name="connsiteY43" fmla="*/ 171450 h 400050"/>
              <a:gd name="connsiteX44" fmla="*/ 2638425 w 3305175"/>
              <a:gd name="connsiteY44" fmla="*/ 228600 h 400050"/>
              <a:gd name="connsiteX45" fmla="*/ 2809875 w 3305175"/>
              <a:gd name="connsiteY45" fmla="*/ 190500 h 400050"/>
              <a:gd name="connsiteX46" fmla="*/ 2847975 w 3305175"/>
              <a:gd name="connsiteY46" fmla="*/ 171450 h 400050"/>
              <a:gd name="connsiteX47" fmla="*/ 2895600 w 3305175"/>
              <a:gd name="connsiteY47" fmla="*/ 209550 h 400050"/>
              <a:gd name="connsiteX48" fmla="*/ 2905125 w 3305175"/>
              <a:gd name="connsiteY48" fmla="*/ 257175 h 400050"/>
              <a:gd name="connsiteX49" fmla="*/ 2971800 w 3305175"/>
              <a:gd name="connsiteY49" fmla="*/ 333375 h 400050"/>
              <a:gd name="connsiteX50" fmla="*/ 3067050 w 3305175"/>
              <a:gd name="connsiteY50" fmla="*/ 295275 h 400050"/>
              <a:gd name="connsiteX51" fmla="*/ 3105150 w 3305175"/>
              <a:gd name="connsiteY51" fmla="*/ 228600 h 400050"/>
              <a:gd name="connsiteX52" fmla="*/ 3133725 w 3305175"/>
              <a:gd name="connsiteY52" fmla="*/ 209550 h 400050"/>
              <a:gd name="connsiteX53" fmla="*/ 3219450 w 3305175"/>
              <a:gd name="connsiteY53" fmla="*/ 285750 h 400050"/>
              <a:gd name="connsiteX54" fmla="*/ 3228975 w 3305175"/>
              <a:gd name="connsiteY54" fmla="*/ 342900 h 400050"/>
              <a:gd name="connsiteX55" fmla="*/ 3295650 w 3305175"/>
              <a:gd name="connsiteY55" fmla="*/ 390525 h 400050"/>
              <a:gd name="connsiteX56" fmla="*/ 3305175 w 3305175"/>
              <a:gd name="connsiteY56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05175" h="400050">
                <a:moveTo>
                  <a:pt x="0" y="342900"/>
                </a:moveTo>
                <a:cubicBezTo>
                  <a:pt x="11054" y="287632"/>
                  <a:pt x="16370" y="195889"/>
                  <a:pt x="57150" y="142875"/>
                </a:cubicBezTo>
                <a:cubicBezTo>
                  <a:pt x="76314" y="117962"/>
                  <a:pt x="94007" y="86139"/>
                  <a:pt x="123825" y="76200"/>
                </a:cubicBezTo>
                <a:lnTo>
                  <a:pt x="152400" y="66675"/>
                </a:lnTo>
                <a:cubicBezTo>
                  <a:pt x="177800" y="73025"/>
                  <a:pt x="204765" y="74891"/>
                  <a:pt x="228600" y="85725"/>
                </a:cubicBezTo>
                <a:cubicBezTo>
                  <a:pt x="240863" y="91299"/>
                  <a:pt x="245127" y="108276"/>
                  <a:pt x="257175" y="114300"/>
                </a:cubicBezTo>
                <a:cubicBezTo>
                  <a:pt x="277849" y="124637"/>
                  <a:pt x="301625" y="127000"/>
                  <a:pt x="323850" y="133350"/>
                </a:cubicBezTo>
                <a:cubicBezTo>
                  <a:pt x="327025" y="149225"/>
                  <a:pt x="329115" y="165356"/>
                  <a:pt x="333375" y="180975"/>
                </a:cubicBezTo>
                <a:cubicBezTo>
                  <a:pt x="338659" y="200348"/>
                  <a:pt x="352425" y="238125"/>
                  <a:pt x="352425" y="238125"/>
                </a:cubicBezTo>
                <a:cubicBezTo>
                  <a:pt x="374650" y="225425"/>
                  <a:pt x="396562" y="212161"/>
                  <a:pt x="419100" y="200025"/>
                </a:cubicBezTo>
                <a:cubicBezTo>
                  <a:pt x="437853" y="189927"/>
                  <a:pt x="457552" y="181649"/>
                  <a:pt x="476250" y="171450"/>
                </a:cubicBezTo>
                <a:cubicBezTo>
                  <a:pt x="507843" y="154218"/>
                  <a:pt x="524454" y="142489"/>
                  <a:pt x="552450" y="123825"/>
                </a:cubicBezTo>
                <a:cubicBezTo>
                  <a:pt x="587375" y="127000"/>
                  <a:pt x="624797" y="119997"/>
                  <a:pt x="657225" y="133350"/>
                </a:cubicBezTo>
                <a:cubicBezTo>
                  <a:pt x="682137" y="143608"/>
                  <a:pt x="714375" y="190500"/>
                  <a:pt x="714375" y="190500"/>
                </a:cubicBezTo>
                <a:lnTo>
                  <a:pt x="819150" y="180975"/>
                </a:lnTo>
                <a:cubicBezTo>
                  <a:pt x="847210" y="166120"/>
                  <a:pt x="850900" y="123825"/>
                  <a:pt x="876300" y="104775"/>
                </a:cubicBezTo>
                <a:cubicBezTo>
                  <a:pt x="889000" y="95250"/>
                  <a:pt x="900617" y="84076"/>
                  <a:pt x="914400" y="76200"/>
                </a:cubicBezTo>
                <a:cubicBezTo>
                  <a:pt x="925028" y="70127"/>
                  <a:pt x="972827" y="59212"/>
                  <a:pt x="981075" y="57150"/>
                </a:cubicBezTo>
                <a:cubicBezTo>
                  <a:pt x="1019175" y="63500"/>
                  <a:pt x="1061294" y="58023"/>
                  <a:pt x="1095375" y="76200"/>
                </a:cubicBezTo>
                <a:cubicBezTo>
                  <a:pt x="1114168" y="86223"/>
                  <a:pt x="1110874" y="116538"/>
                  <a:pt x="1123950" y="133350"/>
                </a:cubicBezTo>
                <a:cubicBezTo>
                  <a:pt x="1133696" y="145881"/>
                  <a:pt x="1151371" y="150178"/>
                  <a:pt x="1162050" y="161925"/>
                </a:cubicBezTo>
                <a:cubicBezTo>
                  <a:pt x="1251928" y="260791"/>
                  <a:pt x="1177621" y="221493"/>
                  <a:pt x="1266825" y="257175"/>
                </a:cubicBezTo>
                <a:cubicBezTo>
                  <a:pt x="1289050" y="250825"/>
                  <a:pt x="1314762" y="251658"/>
                  <a:pt x="1333500" y="238125"/>
                </a:cubicBezTo>
                <a:cubicBezTo>
                  <a:pt x="1373541" y="209207"/>
                  <a:pt x="1395922" y="158762"/>
                  <a:pt x="1438275" y="133350"/>
                </a:cubicBezTo>
                <a:cubicBezTo>
                  <a:pt x="1454150" y="123825"/>
                  <a:pt x="1470496" y="115044"/>
                  <a:pt x="1485900" y="104775"/>
                </a:cubicBezTo>
                <a:cubicBezTo>
                  <a:pt x="1499109" y="95969"/>
                  <a:pt x="1509801" y="83300"/>
                  <a:pt x="1524000" y="76200"/>
                </a:cubicBezTo>
                <a:cubicBezTo>
                  <a:pt x="1535709" y="70346"/>
                  <a:pt x="1549400" y="69850"/>
                  <a:pt x="1562100" y="66675"/>
                </a:cubicBezTo>
                <a:cubicBezTo>
                  <a:pt x="1581150" y="73025"/>
                  <a:pt x="1607735" y="69274"/>
                  <a:pt x="1619250" y="85725"/>
                </a:cubicBezTo>
                <a:cubicBezTo>
                  <a:pt x="1694642" y="193428"/>
                  <a:pt x="1579144" y="145381"/>
                  <a:pt x="1657350" y="171450"/>
                </a:cubicBezTo>
                <a:cubicBezTo>
                  <a:pt x="1685925" y="158750"/>
                  <a:pt x="1716393" y="149656"/>
                  <a:pt x="1743075" y="133350"/>
                </a:cubicBezTo>
                <a:cubicBezTo>
                  <a:pt x="1763038" y="121150"/>
                  <a:pt x="1886784" y="15073"/>
                  <a:pt x="1914525" y="9525"/>
                </a:cubicBezTo>
                <a:lnTo>
                  <a:pt x="1962150" y="0"/>
                </a:lnTo>
                <a:cubicBezTo>
                  <a:pt x="1997075" y="9525"/>
                  <a:pt x="2033651" y="14315"/>
                  <a:pt x="2066925" y="28575"/>
                </a:cubicBezTo>
                <a:cubicBezTo>
                  <a:pt x="2089736" y="38351"/>
                  <a:pt x="2114483" y="89427"/>
                  <a:pt x="2124075" y="104775"/>
                </a:cubicBezTo>
                <a:cubicBezTo>
                  <a:pt x="2130142" y="114483"/>
                  <a:pt x="2133186" y="127670"/>
                  <a:pt x="2143125" y="133350"/>
                </a:cubicBezTo>
                <a:cubicBezTo>
                  <a:pt x="2157181" y="141382"/>
                  <a:pt x="2174875" y="139700"/>
                  <a:pt x="2190750" y="142875"/>
                </a:cubicBezTo>
                <a:lnTo>
                  <a:pt x="2286000" y="123825"/>
                </a:lnTo>
                <a:cubicBezTo>
                  <a:pt x="2304982" y="120266"/>
                  <a:pt x="2327435" y="125525"/>
                  <a:pt x="2343150" y="114300"/>
                </a:cubicBezTo>
                <a:cubicBezTo>
                  <a:pt x="2353802" y="106691"/>
                  <a:pt x="2347518" y="88232"/>
                  <a:pt x="2352675" y="76200"/>
                </a:cubicBezTo>
                <a:cubicBezTo>
                  <a:pt x="2368462" y="39364"/>
                  <a:pt x="2372655" y="47393"/>
                  <a:pt x="2409825" y="38100"/>
                </a:cubicBezTo>
                <a:cubicBezTo>
                  <a:pt x="2463800" y="44450"/>
                  <a:pt x="2520754" y="38362"/>
                  <a:pt x="2571750" y="57150"/>
                </a:cubicBezTo>
                <a:cubicBezTo>
                  <a:pt x="2587794" y="63061"/>
                  <a:pt x="2584797" y="88766"/>
                  <a:pt x="2590800" y="104775"/>
                </a:cubicBezTo>
                <a:cubicBezTo>
                  <a:pt x="2594325" y="114176"/>
                  <a:pt x="2596370" y="124122"/>
                  <a:pt x="2600325" y="133350"/>
                </a:cubicBezTo>
                <a:cubicBezTo>
                  <a:pt x="2605918" y="146401"/>
                  <a:pt x="2614102" y="158267"/>
                  <a:pt x="2619375" y="171450"/>
                </a:cubicBezTo>
                <a:cubicBezTo>
                  <a:pt x="2626833" y="190094"/>
                  <a:pt x="2632075" y="209550"/>
                  <a:pt x="2638425" y="228600"/>
                </a:cubicBezTo>
                <a:cubicBezTo>
                  <a:pt x="2695575" y="215900"/>
                  <a:pt x="2753394" y="205904"/>
                  <a:pt x="2809875" y="190500"/>
                </a:cubicBezTo>
                <a:cubicBezTo>
                  <a:pt x="2823574" y="186764"/>
                  <a:pt x="2834114" y="168370"/>
                  <a:pt x="2847975" y="171450"/>
                </a:cubicBezTo>
                <a:cubicBezTo>
                  <a:pt x="2867821" y="175860"/>
                  <a:pt x="2879725" y="196850"/>
                  <a:pt x="2895600" y="209550"/>
                </a:cubicBezTo>
                <a:cubicBezTo>
                  <a:pt x="2898775" y="225425"/>
                  <a:pt x="2899441" y="242016"/>
                  <a:pt x="2905125" y="257175"/>
                </a:cubicBezTo>
                <a:cubicBezTo>
                  <a:pt x="2914576" y="282378"/>
                  <a:pt x="2959329" y="320904"/>
                  <a:pt x="2971800" y="333375"/>
                </a:cubicBezTo>
                <a:cubicBezTo>
                  <a:pt x="3003550" y="320675"/>
                  <a:pt x="3037512" y="312505"/>
                  <a:pt x="3067050" y="295275"/>
                </a:cubicBezTo>
                <a:cubicBezTo>
                  <a:pt x="3079230" y="288170"/>
                  <a:pt x="3099271" y="235655"/>
                  <a:pt x="3105150" y="228600"/>
                </a:cubicBezTo>
                <a:cubicBezTo>
                  <a:pt x="3112479" y="219806"/>
                  <a:pt x="3124200" y="215900"/>
                  <a:pt x="3133725" y="209550"/>
                </a:cubicBezTo>
                <a:cubicBezTo>
                  <a:pt x="3185536" y="235455"/>
                  <a:pt x="3198951" y="229379"/>
                  <a:pt x="3219450" y="285750"/>
                </a:cubicBezTo>
                <a:cubicBezTo>
                  <a:pt x="3226050" y="303900"/>
                  <a:pt x="3221131" y="325252"/>
                  <a:pt x="3228975" y="342900"/>
                </a:cubicBezTo>
                <a:cubicBezTo>
                  <a:pt x="3241220" y="370450"/>
                  <a:pt x="3273299" y="377114"/>
                  <a:pt x="3295650" y="390525"/>
                </a:cubicBezTo>
                <a:cubicBezTo>
                  <a:pt x="3299500" y="392835"/>
                  <a:pt x="3302000" y="396875"/>
                  <a:pt x="3305175" y="40005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B7D07-D3EA-4CB8-84B5-7D5AEAD39D55}"/>
              </a:ext>
            </a:extLst>
          </p:cNvPr>
          <p:cNvSpPr txBox="1"/>
          <p:nvPr/>
        </p:nvSpPr>
        <p:spPr>
          <a:xfrm>
            <a:off x="8390646" y="5412707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Hospitalization/Population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34B1118-9EA7-43C7-9B84-B0001E979B51}"/>
              </a:ext>
            </a:extLst>
          </p:cNvPr>
          <p:cNvSpPr/>
          <p:nvPr/>
        </p:nvSpPr>
        <p:spPr>
          <a:xfrm>
            <a:off x="9401175" y="4353226"/>
            <a:ext cx="581025" cy="514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denominator on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~70% of Brazilian population uses public healthcare (SUS)</a:t>
            </a:r>
          </a:p>
          <a:p>
            <a:pPr lvl="1"/>
            <a:r>
              <a:rPr lang="en-US" dirty="0"/>
              <a:t>Varies by region and declines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3498513"/>
            <a:ext cx="11478884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1143000"/>
          </a:xfrm>
        </p:spPr>
        <p:txBody>
          <a:bodyPr/>
          <a:lstStyle/>
          <a:p>
            <a:r>
              <a:rPr lang="en-US" dirty="0"/>
              <a:t>Denominators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752600"/>
            <a:ext cx="66294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denominator that reflects changes in potential confounders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1" y="1"/>
          <a:ext cx="1905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600200" y="2895600"/>
          <a:ext cx="7391400" cy="244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4694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24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all-cause pneumonia 2011-12 vs 2008-09 when using different denominators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0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Total population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Population using public system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All-cause hospitalization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Brazil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.89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1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0B11-3CB1-480D-9BAA-3449EFFA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E295-4D79-4079-A914-229A7AB6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690688"/>
            <a:ext cx="11038952" cy="435133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The development of this workshop was supported by a grant from the Bill and Melinda Gates Foundation</a:t>
            </a:r>
          </a:p>
          <a:p>
            <a:pPr marL="0" indent="0" algn="ctr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material in this workshop was jointly developed with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Kayoko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Shioda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(Yale/Emory)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Iris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Artin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 Cristiana Toscano (PAHO/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Universidade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Federal de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Goiás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Lucia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Oliveria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(PAHO)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Jackie Kleynhans (NICD/South Africa)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Nuredin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Mohammed (MRC/Gambia)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Lone Simonsen (Roskilde)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Rob Taylor (Sage Analytica)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Dr. Christian Bruhn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WHO working group on the use of administrative data to evaluate PCV impact (Fernanda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Lessa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(CDC), Jennifer Loo Farrar (CDC),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Tomoka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Nakamura (WHO), Adam Cohen (WHO/CDC)</a:t>
            </a:r>
          </a:p>
        </p:txBody>
      </p:sp>
    </p:spTree>
    <p:extLst>
      <p:ext uri="{BB962C8B-B14F-4D97-AF65-F5344CB8AC3E}">
        <p14:creationId xmlns:p14="http://schemas.microsoft.com/office/powerpoint/2010/main" val="4772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Many factors aside from vaccination can influence disease rates</a:t>
            </a:r>
          </a:p>
        </p:txBody>
      </p:sp>
      <p:pic>
        <p:nvPicPr>
          <p:cNvPr id="4" name="Imagem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65209"/>
            <a:ext cx="5114860" cy="299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4086933" y="4263897"/>
            <a:ext cx="2268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Potentially-avoidable hospitalizations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66" y="262603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access to primary care</a:t>
            </a:r>
          </a:p>
        </p:txBody>
      </p:sp>
      <p:pic>
        <p:nvPicPr>
          <p:cNvPr id="7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4719670" cy="26670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00" y="275900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use of public healthcare</a:t>
            </a:r>
          </a:p>
        </p:txBody>
      </p:sp>
    </p:spTree>
    <p:extLst>
      <p:ext uri="{BB962C8B-B14F-4D97-AF65-F5344CB8AC3E}">
        <p14:creationId xmlns:p14="http://schemas.microsoft.com/office/powerpoint/2010/main" val="3803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improvements in primary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063"/>
          <a:stretch/>
        </p:blipFill>
        <p:spPr>
          <a:xfrm>
            <a:off x="2285165" y="2597316"/>
            <a:ext cx="7621670" cy="35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1143000"/>
          </a:xfrm>
        </p:spPr>
        <p:txBody>
          <a:bodyPr/>
          <a:lstStyle/>
          <a:p>
            <a:r>
              <a:rPr lang="en-US" dirty="0"/>
              <a:t>Availability of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10134600" cy="51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6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hospital beds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3048000"/>
            <a:ext cx="11904547" cy="251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E934-6414-471B-952D-136B57588D22}"/>
              </a:ext>
            </a:extLst>
          </p:cNvPr>
          <p:cNvSpPr/>
          <p:nvPr/>
        </p:nvSpPr>
        <p:spPr>
          <a:xfrm>
            <a:off x="7086601" y="5029200"/>
            <a:ext cx="3962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366A7-ADDB-4B00-9D52-BF34838D6B99}"/>
              </a:ext>
            </a:extLst>
          </p:cNvPr>
          <p:cNvSpPr txBox="1"/>
          <p:nvPr/>
        </p:nvSpPr>
        <p:spPr>
          <a:xfrm>
            <a:off x="7926488" y="55626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consistent (credible?) estimates</a:t>
            </a:r>
          </a:p>
        </p:txBody>
      </p:sp>
    </p:spTree>
    <p:extLst>
      <p:ext uri="{BB962C8B-B14F-4D97-AF65-F5344CB8AC3E}">
        <p14:creationId xmlns:p14="http://schemas.microsoft.com/office/powerpoint/2010/main" val="1792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567"/>
            <a:ext cx="12192000" cy="1143000"/>
          </a:xfrm>
        </p:spPr>
        <p:txBody>
          <a:bodyPr/>
          <a:lstStyle/>
          <a:p>
            <a:r>
              <a:rPr lang="en-US" dirty="0"/>
              <a:t>Changes in ICD coding practices</a:t>
            </a:r>
          </a:p>
        </p:txBody>
      </p:sp>
      <p:pic>
        <p:nvPicPr>
          <p:cNvPr id="10" name="Imagem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437"/>
            <a:ext cx="9279272" cy="47685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367089" y="125179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Changes in ICD coding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4672" y="2514600"/>
            <a:ext cx="190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Pneumonia, unspecified</a:t>
            </a:r>
          </a:p>
        </p:txBody>
      </p:sp>
      <p:sp>
        <p:nvSpPr>
          <p:cNvPr id="5" name="Right Brace 4"/>
          <p:cNvSpPr/>
          <p:nvPr/>
        </p:nvSpPr>
        <p:spPr>
          <a:xfrm>
            <a:off x="10287000" y="1647344"/>
            <a:ext cx="260824" cy="24674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6B3-A831-4A12-9936-78188D2D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have all of these problems with the data,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279-2431-4991-B6E7-1CC0AC1A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Identify appropriate variables to control and adjust for these trends unrelated to the vaccine so that we can quantify the </a:t>
            </a:r>
          </a:p>
          <a:p>
            <a:pPr marL="0" indent="0" algn="ctr">
              <a:buNone/>
            </a:pPr>
            <a:r>
              <a:rPr lang="en-US" dirty="0"/>
              <a:t>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306633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7DF-7D68-4117-B085-047D81CA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3D05-E65D-4994-8DE2-793A6226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r>
              <a:rPr lang="en-US" dirty="0"/>
              <a:t>The goal in evaluations of ‘vaccine impact’ is to measure changes in rates of disease/death associated with vaccine introduction that reflect both direct and indirect effects of vaccines</a:t>
            </a:r>
          </a:p>
          <a:p>
            <a:r>
              <a:rPr lang="en-US" dirty="0"/>
              <a:t>Administrative data sources are commonly used for this type of analysis</a:t>
            </a:r>
          </a:p>
          <a:p>
            <a:r>
              <a:rPr lang="en-US" dirty="0"/>
              <a:t>Many things aside from vaccines can influence disease rates and we need tools to isolate the effect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26081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BB96-B373-43B7-8563-0A5F010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Practical session 1: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DAF-32F4-4D02-A1EC-981BDA169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go from a raw line list of data from an administrative dataset to a clean time </a:t>
            </a:r>
            <a:r>
              <a:rPr lang="en-US"/>
              <a:t>series using 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704-0335-4597-A9CD-5EB04322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B7FD-C271-40AA-806F-1877B98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PI on grants from Merck and Pfizer to Yale</a:t>
            </a:r>
          </a:p>
          <a:p>
            <a:r>
              <a:rPr lang="en-US" dirty="0"/>
              <a:t>I consult for Pfizer, Merck, GSK, </a:t>
            </a:r>
            <a:r>
              <a:rPr lang="en-US" dirty="0" err="1"/>
              <a:t>Affinivax</a:t>
            </a:r>
            <a:r>
              <a:rPr lang="en-US" dirty="0"/>
              <a:t> and </a:t>
            </a:r>
            <a:r>
              <a:rPr lang="en-US" dirty="0" err="1"/>
              <a:t>Matrivax</a:t>
            </a:r>
            <a:r>
              <a:rPr lang="en-US" dirty="0"/>
              <a:t>, all of whom are producing or developing pneumococcal vaccines</a:t>
            </a:r>
          </a:p>
        </p:txBody>
      </p:sp>
    </p:spTree>
    <p:extLst>
      <p:ext uri="{BB962C8B-B14F-4D97-AF65-F5344CB8AC3E}">
        <p14:creationId xmlns:p14="http://schemas.microsoft.com/office/powerpoint/2010/main" val="80977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5BDC-519D-457D-A443-9F198A70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56A8-A6AB-47D0-8544-3A504381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‘vaccine impact’?</a:t>
            </a:r>
          </a:p>
          <a:p>
            <a:r>
              <a:rPr lang="en-US" dirty="0"/>
              <a:t>What are some common data sources that can be used, </a:t>
            </a:r>
          </a:p>
          <a:p>
            <a:r>
              <a:rPr lang="en-US" dirty="0"/>
              <a:t>Administrative data and its pitfalls?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8E69-3931-44BB-A025-10DE08E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60" y="537557"/>
            <a:ext cx="1227706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Types of studies to evaluate vaccines </a:t>
            </a:r>
            <a:br>
              <a:rPr lang="en-US" dirty="0"/>
            </a:br>
            <a:r>
              <a:rPr lang="en-US" dirty="0"/>
              <a:t>using real-world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C1F9-9C10-4F3C-A630-9C866980DD75}"/>
              </a:ext>
            </a:extLst>
          </p:cNvPr>
          <p:cNvSpPr txBox="1"/>
          <p:nvPr/>
        </p:nvSpPr>
        <p:spPr>
          <a:xfrm>
            <a:off x="158806" y="1882552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 </a:t>
            </a:r>
            <a:r>
              <a:rPr lang="en-US" sz="2400" i="1" dirty="0"/>
              <a:t>direct</a:t>
            </a:r>
            <a:r>
              <a:rPr lang="en-US" sz="2400" dirty="0"/>
              <a:t> effect of a vaccine </a:t>
            </a:r>
          </a:p>
          <a:p>
            <a:pPr algn="ctr"/>
            <a:r>
              <a:rPr lang="en-US" sz="2400" dirty="0"/>
              <a:t>on an individual’s risk of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2397-A9B8-4D4F-8F7F-A0E001244889}"/>
              </a:ext>
            </a:extLst>
          </p:cNvPr>
          <p:cNvSpPr/>
          <p:nvPr/>
        </p:nvSpPr>
        <p:spPr>
          <a:xfrm>
            <a:off x="486289" y="419324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8D736-1445-4613-A0D8-656B00FE9146}"/>
              </a:ext>
            </a:extLst>
          </p:cNvPr>
          <p:cNvSpPr/>
          <p:nvPr/>
        </p:nvSpPr>
        <p:spPr>
          <a:xfrm>
            <a:off x="465441" y="389994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485C3-EDC4-4C64-96C8-E4D9646C2E9F}"/>
              </a:ext>
            </a:extLst>
          </p:cNvPr>
          <p:cNvSpPr/>
          <p:nvPr/>
        </p:nvSpPr>
        <p:spPr>
          <a:xfrm>
            <a:off x="305852" y="419324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967D-6FE4-4FA5-B3D1-F128662436E7}"/>
              </a:ext>
            </a:extLst>
          </p:cNvPr>
          <p:cNvSpPr/>
          <p:nvPr/>
        </p:nvSpPr>
        <p:spPr>
          <a:xfrm>
            <a:off x="625031" y="507313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1C44A8-9142-4FF8-8538-38687B998207}"/>
              </a:ext>
            </a:extLst>
          </p:cNvPr>
          <p:cNvSpPr/>
          <p:nvPr/>
        </p:nvSpPr>
        <p:spPr>
          <a:xfrm>
            <a:off x="604183" y="477983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D237A-C25A-4FB8-8443-DE9C9A6780C2}"/>
              </a:ext>
            </a:extLst>
          </p:cNvPr>
          <p:cNvSpPr/>
          <p:nvPr/>
        </p:nvSpPr>
        <p:spPr>
          <a:xfrm>
            <a:off x="444594" y="507313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8BC6E-3C8E-4938-8004-3D7E15E18C93}"/>
              </a:ext>
            </a:extLst>
          </p:cNvPr>
          <p:cNvSpPr/>
          <p:nvPr/>
        </p:nvSpPr>
        <p:spPr>
          <a:xfrm>
            <a:off x="1397814" y="4413213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DB9D3-7CDA-48EC-8424-117BD69C1DEB}"/>
              </a:ext>
            </a:extLst>
          </p:cNvPr>
          <p:cNvSpPr/>
          <p:nvPr/>
        </p:nvSpPr>
        <p:spPr>
          <a:xfrm>
            <a:off x="1376966" y="4119915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0037A8-32D8-4B6D-9832-73A71CFF182C}"/>
              </a:ext>
            </a:extLst>
          </p:cNvPr>
          <p:cNvSpPr/>
          <p:nvPr/>
        </p:nvSpPr>
        <p:spPr>
          <a:xfrm>
            <a:off x="1217377" y="4413213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4CAE-1822-4B3A-B73C-E82C3BB9E6C7}"/>
              </a:ext>
            </a:extLst>
          </p:cNvPr>
          <p:cNvSpPr/>
          <p:nvPr/>
        </p:nvSpPr>
        <p:spPr>
          <a:xfrm>
            <a:off x="1286391" y="5426817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745333-70AA-4E64-AD99-B8FD6E48CA34}"/>
              </a:ext>
            </a:extLst>
          </p:cNvPr>
          <p:cNvSpPr/>
          <p:nvPr/>
        </p:nvSpPr>
        <p:spPr>
          <a:xfrm>
            <a:off x="1265543" y="5133519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0F2D7-F15A-4C48-9EF6-9CE3321770AD}"/>
              </a:ext>
            </a:extLst>
          </p:cNvPr>
          <p:cNvSpPr/>
          <p:nvPr/>
        </p:nvSpPr>
        <p:spPr>
          <a:xfrm>
            <a:off x="1105954" y="5426817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0C3680-F6C8-4968-953A-5539E5368C7E}"/>
              </a:ext>
            </a:extLst>
          </p:cNvPr>
          <p:cNvSpPr/>
          <p:nvPr/>
        </p:nvSpPr>
        <p:spPr>
          <a:xfrm>
            <a:off x="645877" y="5849601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FFAA2B-F6E6-40E0-A4EA-86210D7281F0}"/>
              </a:ext>
            </a:extLst>
          </p:cNvPr>
          <p:cNvSpPr/>
          <p:nvPr/>
        </p:nvSpPr>
        <p:spPr>
          <a:xfrm>
            <a:off x="625029" y="5556303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53F81-0EB6-404E-8124-BA684A527FBB}"/>
              </a:ext>
            </a:extLst>
          </p:cNvPr>
          <p:cNvSpPr/>
          <p:nvPr/>
        </p:nvSpPr>
        <p:spPr>
          <a:xfrm>
            <a:off x="465440" y="5849601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3B8D-A3D3-4069-88B4-7D162DDD14D4}"/>
              </a:ext>
            </a:extLst>
          </p:cNvPr>
          <p:cNvSpPr/>
          <p:nvPr/>
        </p:nvSpPr>
        <p:spPr>
          <a:xfrm>
            <a:off x="1259072" y="3494500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62CDA-6614-462F-AD90-671E6B8C68E8}"/>
              </a:ext>
            </a:extLst>
          </p:cNvPr>
          <p:cNvSpPr/>
          <p:nvPr/>
        </p:nvSpPr>
        <p:spPr>
          <a:xfrm>
            <a:off x="1238224" y="3201202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78F15-FD46-4D9D-8620-4474C8C2416B}"/>
              </a:ext>
            </a:extLst>
          </p:cNvPr>
          <p:cNvSpPr/>
          <p:nvPr/>
        </p:nvSpPr>
        <p:spPr>
          <a:xfrm>
            <a:off x="1078635" y="3494500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90D314-B3E5-401C-ABD0-FD0AA6742E00}"/>
              </a:ext>
            </a:extLst>
          </p:cNvPr>
          <p:cNvSpPr/>
          <p:nvPr/>
        </p:nvSpPr>
        <p:spPr>
          <a:xfrm>
            <a:off x="1455325" y="6308224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5E9AD-6E3C-4E50-9B02-EEABFA785599}"/>
              </a:ext>
            </a:extLst>
          </p:cNvPr>
          <p:cNvSpPr/>
          <p:nvPr/>
        </p:nvSpPr>
        <p:spPr>
          <a:xfrm>
            <a:off x="1434477" y="6014926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6786-C501-4492-9BFB-2DB5F7F4B084}"/>
              </a:ext>
            </a:extLst>
          </p:cNvPr>
          <p:cNvSpPr/>
          <p:nvPr/>
        </p:nvSpPr>
        <p:spPr>
          <a:xfrm>
            <a:off x="1274888" y="6308224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E22B5-82CC-4DCE-86C3-D15B0DACB5CF}"/>
              </a:ext>
            </a:extLst>
          </p:cNvPr>
          <p:cNvSpPr/>
          <p:nvPr/>
        </p:nvSpPr>
        <p:spPr>
          <a:xfrm>
            <a:off x="3154727" y="371291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71DFDA-056C-4D7C-BFE4-F997B248A6A7}"/>
              </a:ext>
            </a:extLst>
          </p:cNvPr>
          <p:cNvSpPr/>
          <p:nvPr/>
        </p:nvSpPr>
        <p:spPr>
          <a:xfrm>
            <a:off x="3133879" y="341961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1CEDA-1BC9-42D8-8F7D-195797CB7BFE}"/>
              </a:ext>
            </a:extLst>
          </p:cNvPr>
          <p:cNvSpPr/>
          <p:nvPr/>
        </p:nvSpPr>
        <p:spPr>
          <a:xfrm>
            <a:off x="2974290" y="371291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7853-FFB1-4E2D-B224-6D679B213479}"/>
              </a:ext>
            </a:extLst>
          </p:cNvPr>
          <p:cNvSpPr txBox="1"/>
          <p:nvPr/>
        </p:nvSpPr>
        <p:spPr>
          <a:xfrm>
            <a:off x="1078635" y="2696603"/>
            <a:ext cx="523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Case-control studies (also: test negative case-control)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570F0-A146-46A6-AA82-D2241A35A551}"/>
              </a:ext>
            </a:extLst>
          </p:cNvPr>
          <p:cNvSpPr/>
          <p:nvPr/>
        </p:nvSpPr>
        <p:spPr>
          <a:xfrm>
            <a:off x="3813930" y="400621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92557A-36EC-47BC-84F8-B2EB0B958C50}"/>
              </a:ext>
            </a:extLst>
          </p:cNvPr>
          <p:cNvSpPr/>
          <p:nvPr/>
        </p:nvSpPr>
        <p:spPr>
          <a:xfrm>
            <a:off x="3793082" y="371291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12794-E56F-4C85-B35E-74AF9D10C08C}"/>
              </a:ext>
            </a:extLst>
          </p:cNvPr>
          <p:cNvSpPr/>
          <p:nvPr/>
        </p:nvSpPr>
        <p:spPr>
          <a:xfrm>
            <a:off x="3633493" y="400621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4CD4D-7FC6-4A92-8A0D-DBBCEB9ABF9D}"/>
              </a:ext>
            </a:extLst>
          </p:cNvPr>
          <p:cNvSpPr/>
          <p:nvPr/>
        </p:nvSpPr>
        <p:spPr>
          <a:xfrm>
            <a:off x="3133880" y="4693571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793B98-6FAE-457F-BFC6-3DD18A939BDB}"/>
              </a:ext>
            </a:extLst>
          </p:cNvPr>
          <p:cNvSpPr/>
          <p:nvPr/>
        </p:nvSpPr>
        <p:spPr>
          <a:xfrm>
            <a:off x="3113032" y="4400273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3759B-4C2C-4800-B153-8BA11DD77F2C}"/>
              </a:ext>
            </a:extLst>
          </p:cNvPr>
          <p:cNvSpPr/>
          <p:nvPr/>
        </p:nvSpPr>
        <p:spPr>
          <a:xfrm>
            <a:off x="2953443" y="4693571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69210-4137-4E0C-8C53-08D152BDA7EF}"/>
              </a:ext>
            </a:extLst>
          </p:cNvPr>
          <p:cNvSpPr/>
          <p:nvPr/>
        </p:nvSpPr>
        <p:spPr>
          <a:xfrm>
            <a:off x="4158268" y="334629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8238A6-855A-4700-B001-B775416E0BBA}"/>
              </a:ext>
            </a:extLst>
          </p:cNvPr>
          <p:cNvSpPr/>
          <p:nvPr/>
        </p:nvSpPr>
        <p:spPr>
          <a:xfrm>
            <a:off x="4137420" y="305299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16600A-941B-46F2-A6E6-7DF13402CB3B}"/>
              </a:ext>
            </a:extLst>
          </p:cNvPr>
          <p:cNvSpPr/>
          <p:nvPr/>
        </p:nvSpPr>
        <p:spPr>
          <a:xfrm>
            <a:off x="3977831" y="334629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C433D-6994-4234-B340-6898F01022F3}"/>
              </a:ext>
            </a:extLst>
          </p:cNvPr>
          <p:cNvSpPr/>
          <p:nvPr/>
        </p:nvSpPr>
        <p:spPr>
          <a:xfrm>
            <a:off x="4158268" y="460268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80981-C7AB-4297-B94B-3E4FBFCFC741}"/>
              </a:ext>
            </a:extLst>
          </p:cNvPr>
          <p:cNvSpPr/>
          <p:nvPr/>
        </p:nvSpPr>
        <p:spPr>
          <a:xfrm>
            <a:off x="4137420" y="430938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141D8F-ADDF-4F25-9B8C-1F5A1459FE13}"/>
              </a:ext>
            </a:extLst>
          </p:cNvPr>
          <p:cNvSpPr/>
          <p:nvPr/>
        </p:nvSpPr>
        <p:spPr>
          <a:xfrm>
            <a:off x="3977831" y="460268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F84898-EDA1-453F-ABD9-8EE6D705B1CF}"/>
              </a:ext>
            </a:extLst>
          </p:cNvPr>
          <p:cNvSpPr/>
          <p:nvPr/>
        </p:nvSpPr>
        <p:spPr>
          <a:xfrm>
            <a:off x="3658760" y="515908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64C449-EEF7-4670-A7FF-1AA51C9AA4CB}"/>
              </a:ext>
            </a:extLst>
          </p:cNvPr>
          <p:cNvSpPr/>
          <p:nvPr/>
        </p:nvSpPr>
        <p:spPr>
          <a:xfrm>
            <a:off x="3637912" y="486579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AC85A8-23D8-4B85-AA92-25852425A69C}"/>
              </a:ext>
            </a:extLst>
          </p:cNvPr>
          <p:cNvSpPr/>
          <p:nvPr/>
        </p:nvSpPr>
        <p:spPr>
          <a:xfrm>
            <a:off x="3478323" y="515908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2C678-C80C-47FE-A27D-93D1DEBEE0B6}"/>
              </a:ext>
            </a:extLst>
          </p:cNvPr>
          <p:cNvSpPr/>
          <p:nvPr/>
        </p:nvSpPr>
        <p:spPr>
          <a:xfrm>
            <a:off x="4456598" y="5541096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F96F27-8241-4733-B690-2B439CC19C72}"/>
              </a:ext>
            </a:extLst>
          </p:cNvPr>
          <p:cNvSpPr/>
          <p:nvPr/>
        </p:nvSpPr>
        <p:spPr>
          <a:xfrm>
            <a:off x="4435750" y="5247798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03AA84-60F5-4C70-A312-A1A7B090182B}"/>
              </a:ext>
            </a:extLst>
          </p:cNvPr>
          <p:cNvSpPr/>
          <p:nvPr/>
        </p:nvSpPr>
        <p:spPr>
          <a:xfrm>
            <a:off x="4276161" y="5541096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34A9DE-B399-4D05-907D-03C4EC9967AF}"/>
              </a:ext>
            </a:extLst>
          </p:cNvPr>
          <p:cNvSpPr/>
          <p:nvPr/>
        </p:nvSpPr>
        <p:spPr>
          <a:xfrm>
            <a:off x="8886240" y="2216308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7ACF9C-E727-416B-96A0-492FE69F8634}"/>
              </a:ext>
            </a:extLst>
          </p:cNvPr>
          <p:cNvSpPr/>
          <p:nvPr/>
        </p:nvSpPr>
        <p:spPr>
          <a:xfrm>
            <a:off x="8865392" y="1923010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D28419-906E-47C7-9CEA-F1FAA062394F}"/>
              </a:ext>
            </a:extLst>
          </p:cNvPr>
          <p:cNvSpPr/>
          <p:nvPr/>
        </p:nvSpPr>
        <p:spPr>
          <a:xfrm>
            <a:off x="8705803" y="2216308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AB4CA-C07D-4CD2-B003-1206657899CF}"/>
              </a:ext>
            </a:extLst>
          </p:cNvPr>
          <p:cNvSpPr/>
          <p:nvPr/>
        </p:nvSpPr>
        <p:spPr>
          <a:xfrm>
            <a:off x="8927934" y="4149768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28C3C7-6144-41A5-86BD-BA88DB50FA4E}"/>
              </a:ext>
            </a:extLst>
          </p:cNvPr>
          <p:cNvSpPr/>
          <p:nvPr/>
        </p:nvSpPr>
        <p:spPr>
          <a:xfrm>
            <a:off x="8907086" y="3856470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DBF633-DC4A-4994-AEDB-6F0C447E04DA}"/>
              </a:ext>
            </a:extLst>
          </p:cNvPr>
          <p:cNvSpPr/>
          <p:nvPr/>
        </p:nvSpPr>
        <p:spPr>
          <a:xfrm>
            <a:off x="8747497" y="4149768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B0C12-91D1-47A5-B356-E8EB26FB3CE8}"/>
              </a:ext>
            </a:extLst>
          </p:cNvPr>
          <p:cNvSpPr txBox="1"/>
          <p:nvPr/>
        </p:nvSpPr>
        <p:spPr>
          <a:xfrm>
            <a:off x="9524595" y="2199858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Case, unvaccinated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B0F90-BE92-454D-A73F-C5D184493633}"/>
              </a:ext>
            </a:extLst>
          </p:cNvPr>
          <p:cNvSpPr txBox="1"/>
          <p:nvPr/>
        </p:nvSpPr>
        <p:spPr>
          <a:xfrm>
            <a:off x="9612212" y="4076443"/>
            <a:ext cx="246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 Control, unvaccinated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62EFD8-111C-4532-9B3F-F0F6D3AF08F8}"/>
              </a:ext>
            </a:extLst>
          </p:cNvPr>
          <p:cNvSpPr/>
          <p:nvPr/>
        </p:nvSpPr>
        <p:spPr>
          <a:xfrm>
            <a:off x="8907087" y="2993412"/>
            <a:ext cx="277483" cy="439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8D59F0-2853-440C-B9CC-F4D56FB19529}"/>
              </a:ext>
            </a:extLst>
          </p:cNvPr>
          <p:cNvSpPr/>
          <p:nvPr/>
        </p:nvSpPr>
        <p:spPr>
          <a:xfrm>
            <a:off x="8886239" y="2700114"/>
            <a:ext cx="319178" cy="29329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5619BB-925A-42BB-8B2C-2FFF9D6A49C4}"/>
              </a:ext>
            </a:extLst>
          </p:cNvPr>
          <p:cNvSpPr/>
          <p:nvPr/>
        </p:nvSpPr>
        <p:spPr>
          <a:xfrm>
            <a:off x="8726650" y="2993412"/>
            <a:ext cx="638355" cy="9489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B1E8C-34F7-4579-887B-95457317B0F5}"/>
              </a:ext>
            </a:extLst>
          </p:cNvPr>
          <p:cNvSpPr txBox="1"/>
          <p:nvPr/>
        </p:nvSpPr>
        <p:spPr>
          <a:xfrm>
            <a:off x="9545442" y="297696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B: Case, vaccinated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C67DAE-FE48-4438-A564-7186EADB98E4}"/>
              </a:ext>
            </a:extLst>
          </p:cNvPr>
          <p:cNvSpPr/>
          <p:nvPr/>
        </p:nvSpPr>
        <p:spPr>
          <a:xfrm>
            <a:off x="8950220" y="4969584"/>
            <a:ext cx="277483" cy="4399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F3C819F-2CF9-4916-92DF-EF1A39FC7B85}"/>
              </a:ext>
            </a:extLst>
          </p:cNvPr>
          <p:cNvSpPr/>
          <p:nvPr/>
        </p:nvSpPr>
        <p:spPr>
          <a:xfrm>
            <a:off x="8929372" y="4676286"/>
            <a:ext cx="319178" cy="2932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368085-3016-4901-BD8C-3C6183130FD4}"/>
              </a:ext>
            </a:extLst>
          </p:cNvPr>
          <p:cNvSpPr/>
          <p:nvPr/>
        </p:nvSpPr>
        <p:spPr>
          <a:xfrm>
            <a:off x="8769783" y="4969584"/>
            <a:ext cx="638355" cy="94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77971E-1D81-4309-B0BE-577F3A28C036}"/>
              </a:ext>
            </a:extLst>
          </p:cNvPr>
          <p:cNvSpPr txBox="1"/>
          <p:nvPr/>
        </p:nvSpPr>
        <p:spPr>
          <a:xfrm>
            <a:off x="9634498" y="4896259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 Control, vaccinated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CA6E3-8F55-4B7F-B00D-F0E09C78A085}"/>
              </a:ext>
            </a:extLst>
          </p:cNvPr>
          <p:cNvSpPr txBox="1"/>
          <p:nvPr/>
        </p:nvSpPr>
        <p:spPr>
          <a:xfrm>
            <a:off x="6362544" y="5823148"/>
            <a:ext cx="4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(1-(B/A)/(D/C))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4E00D4-7E92-45C2-BB34-6F42D1086773}"/>
              </a:ext>
            </a:extLst>
          </p:cNvPr>
          <p:cNvSpPr txBox="1"/>
          <p:nvPr/>
        </p:nvSpPr>
        <p:spPr>
          <a:xfrm>
            <a:off x="6353640" y="6204862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 effectiveness: 100* (1-(3/4)/(5/2))=70%   </a:t>
            </a:r>
          </a:p>
        </p:txBody>
      </p:sp>
    </p:spTree>
    <p:extLst>
      <p:ext uri="{BB962C8B-B14F-4D97-AF65-F5344CB8AC3E}">
        <p14:creationId xmlns:p14="http://schemas.microsoft.com/office/powerpoint/2010/main" val="2476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1B985-BE1F-44DC-901E-CC15F914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4811" r="1"/>
          <a:stretch/>
        </p:blipFill>
        <p:spPr>
          <a:xfrm rot="3839810">
            <a:off x="5248122" y="3432095"/>
            <a:ext cx="725351" cy="725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B269-AF27-4CC9-B15E-71700A4A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4418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many vaccines, the public health benefit depends on both the direct effect and </a:t>
            </a:r>
            <a:r>
              <a:rPr lang="en-US" u="sng" dirty="0"/>
              <a:t>indirect effect</a:t>
            </a:r>
            <a:r>
              <a:rPr lang="en-US" dirty="0"/>
              <a:t> that results from blocking transmission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quantify this total benefit of the vaccine we need to evaluate changes in aggregate rates of disease that occur after vaccine introduction</a:t>
            </a:r>
          </a:p>
          <a:p>
            <a:r>
              <a:rPr lang="en-US" u="sng" dirty="0"/>
              <a:t>Vaccine impact</a:t>
            </a:r>
            <a:r>
              <a:rPr lang="en-US" dirty="0"/>
              <a:t>= </a:t>
            </a:r>
            <a:r>
              <a:rPr lang="en-US" dirty="0" err="1"/>
              <a:t>direct+indirect</a:t>
            </a:r>
            <a:r>
              <a:rPr lang="en-US" dirty="0"/>
              <a:t> effects of the vaccines</a:t>
            </a:r>
          </a:p>
          <a:p>
            <a:r>
              <a:rPr lang="en-US" dirty="0"/>
              <a:t>To do this, we perform </a:t>
            </a:r>
            <a:r>
              <a:rPr lang="en-US" u="sng" dirty="0"/>
              <a:t>time series analysis</a:t>
            </a:r>
            <a:r>
              <a:rPr lang="en-US" dirty="0"/>
              <a:t> to quantify declines in disease rates following introduction of vaccine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90794-0D24-49E4-929E-E72F7CDB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Quantifying the </a:t>
            </a:r>
            <a:r>
              <a:rPr lang="en-US" u="sng" dirty="0"/>
              <a:t>impact</a:t>
            </a:r>
            <a:r>
              <a:rPr lang="en-US" dirty="0"/>
              <a:t> of vaccines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BD83E-AE64-4FC6-B307-0D9B1CA8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90"/>
          <a:stretch/>
        </p:blipFill>
        <p:spPr>
          <a:xfrm>
            <a:off x="3667485" y="2605856"/>
            <a:ext cx="1406698" cy="104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0943-E818-41A0-B394-275A717BB739}"/>
              </a:ext>
            </a:extLst>
          </p:cNvPr>
          <p:cNvSpPr/>
          <p:nvPr/>
        </p:nvSpPr>
        <p:spPr>
          <a:xfrm>
            <a:off x="6688346" y="662612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https://i2.wp.com/www.lifewithgremlins.com/wp-content/uploads/2014/07/holy-snot.jpg?zoom=2.625&amp;fit=570%2C363&amp;ssl=1&amp;resize=166%2C95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BE481-EC25-4033-9B58-914D1EEA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0" r="33086" b="11015"/>
          <a:stretch/>
        </p:blipFill>
        <p:spPr>
          <a:xfrm>
            <a:off x="7718754" y="2138267"/>
            <a:ext cx="948928" cy="935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F4B9E-A272-4A89-A380-4F2ADAFE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44" y="3126374"/>
            <a:ext cx="1499804" cy="104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AA3B94-2A94-4F41-A777-814A79617B43}"/>
              </a:ext>
            </a:extLst>
          </p:cNvPr>
          <p:cNvSpPr/>
          <p:nvPr/>
        </p:nvSpPr>
        <p:spPr>
          <a:xfrm>
            <a:off x="7918329" y="64625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http://theroadtodomestication.com/wp-content/uploads/2015/07/IMG_6746-1565.jpg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75072-11F2-40E9-9412-0C3D31D261FE}"/>
              </a:ext>
            </a:extLst>
          </p:cNvPr>
          <p:cNvSpPr/>
          <p:nvPr/>
        </p:nvSpPr>
        <p:spPr>
          <a:xfrm rot="20801339">
            <a:off x="5599116" y="2439775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AA5B12-4FF5-4CEB-917F-7580C537B0B5}"/>
              </a:ext>
            </a:extLst>
          </p:cNvPr>
          <p:cNvSpPr/>
          <p:nvPr/>
        </p:nvSpPr>
        <p:spPr>
          <a:xfrm rot="930068">
            <a:off x="5599215" y="3234158"/>
            <a:ext cx="1313895" cy="33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4EE8D33C-0ABC-4CB8-9ADB-00133846936C}"/>
              </a:ext>
            </a:extLst>
          </p:cNvPr>
          <p:cNvSpPr/>
          <p:nvPr/>
        </p:nvSpPr>
        <p:spPr>
          <a:xfrm>
            <a:off x="5940725" y="310461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A396C5E0-0A51-486D-8986-EE414B6FF77E}"/>
              </a:ext>
            </a:extLst>
          </p:cNvPr>
          <p:cNvSpPr/>
          <p:nvPr/>
        </p:nvSpPr>
        <p:spPr>
          <a:xfrm>
            <a:off x="5963099" y="2315301"/>
            <a:ext cx="585927" cy="512878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693-ACBA-44BB-AC77-BFAFDA9E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0"/>
            <a:ext cx="10515600" cy="4351338"/>
          </a:xfrm>
        </p:spPr>
        <p:txBody>
          <a:bodyPr/>
          <a:lstStyle/>
          <a:p>
            <a:r>
              <a:rPr lang="en-US" dirty="0"/>
              <a:t>Number of cases per week/month/year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</p:spTree>
    <p:extLst>
      <p:ext uri="{BB962C8B-B14F-4D97-AF65-F5344CB8AC3E}">
        <p14:creationId xmlns:p14="http://schemas.microsoft.com/office/powerpoint/2010/main" val="143070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F5F-BF1C-49AC-977B-09414FC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1631"/>
            <a:ext cx="10515600" cy="1325563"/>
          </a:xfrm>
        </p:spPr>
        <p:txBody>
          <a:bodyPr/>
          <a:lstStyle/>
          <a:p>
            <a:r>
              <a:rPr lang="en-US" dirty="0"/>
              <a:t>Simple case: is there a change following vaccine introduction?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A77818-9B10-411A-9C60-7C23254F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718" y="2330245"/>
            <a:ext cx="7953530" cy="405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799F-9100-4E9F-A8C3-291CE1BF8878}"/>
              </a:ext>
            </a:extLst>
          </p:cNvPr>
          <p:cNvSpPr txBox="1"/>
          <p:nvPr/>
        </p:nvSpPr>
        <p:spPr>
          <a:xfrm>
            <a:off x="10461023" y="5540243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(in months)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DC6E3-C1FA-4240-BE94-872767FDB232}"/>
              </a:ext>
            </a:extLst>
          </p:cNvPr>
          <p:cNvCxnSpPr/>
          <p:nvPr/>
        </p:nvCxnSpPr>
        <p:spPr>
          <a:xfrm flipH="1">
            <a:off x="7125419" y="5944112"/>
            <a:ext cx="3614468" cy="154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9AD832-ED21-43BB-9D52-573624C8B75D}"/>
              </a:ext>
            </a:extLst>
          </p:cNvPr>
          <p:cNvSpPr txBox="1"/>
          <p:nvPr/>
        </p:nvSpPr>
        <p:spPr>
          <a:xfrm>
            <a:off x="509579" y="3053038"/>
            <a:ext cx="125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events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8A41B-481B-4D32-8244-397904D78818}"/>
              </a:ext>
            </a:extLst>
          </p:cNvPr>
          <p:cNvCxnSpPr>
            <a:cxnSpLocks/>
          </p:cNvCxnSpPr>
          <p:nvPr/>
        </p:nvCxnSpPr>
        <p:spPr>
          <a:xfrm>
            <a:off x="1337094" y="3640346"/>
            <a:ext cx="429898" cy="353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577106-B139-4B70-835C-2175C5225F87}"/>
              </a:ext>
            </a:extLst>
          </p:cNvPr>
          <p:cNvSpPr txBox="1"/>
          <p:nvPr/>
        </p:nvSpPr>
        <p:spPr>
          <a:xfrm>
            <a:off x="3287034" y="2664597"/>
            <a:ext cx="580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monthly time series of pneumonia cases in infants in Brazil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B8B413-4953-4EED-9994-B20D9371BDD0}"/>
              </a:ext>
            </a:extLst>
          </p:cNvPr>
          <p:cNvCxnSpPr/>
          <p:nvPr/>
        </p:nvCxnSpPr>
        <p:spPr>
          <a:xfrm>
            <a:off x="3157870" y="3994030"/>
            <a:ext cx="4072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34C8F-5FF4-424A-9645-E78D321A6AD8}"/>
              </a:ext>
            </a:extLst>
          </p:cNvPr>
          <p:cNvCxnSpPr>
            <a:cxnSpLocks/>
          </p:cNvCxnSpPr>
          <p:nvPr/>
        </p:nvCxnSpPr>
        <p:spPr>
          <a:xfrm>
            <a:off x="7230140" y="4394080"/>
            <a:ext cx="2275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B1AECF-AC38-4690-B1D9-205E0724E865}"/>
              </a:ext>
            </a:extLst>
          </p:cNvPr>
          <p:cNvSpPr txBox="1"/>
          <p:nvPr/>
        </p:nvSpPr>
        <p:spPr>
          <a:xfrm>
            <a:off x="9684003" y="3763093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decline?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32E5DC5-E819-4382-93DA-ED3DC68968ED}"/>
              </a:ext>
            </a:extLst>
          </p:cNvPr>
          <p:cNvSpPr/>
          <p:nvPr/>
        </p:nvSpPr>
        <p:spPr>
          <a:xfrm>
            <a:off x="9505950" y="3994030"/>
            <a:ext cx="76200" cy="3623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6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FD2D-C62E-4E32-9966-389768FD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CCE1-A206-4793-8922-DA53FAEE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493" cy="4351338"/>
          </a:xfrm>
        </p:spPr>
        <p:txBody>
          <a:bodyPr/>
          <a:lstStyle/>
          <a:p>
            <a:r>
              <a:rPr lang="en-US" dirty="0"/>
              <a:t>Changes in diagnostic/referral patterns that coincide with vaccine introduction</a:t>
            </a:r>
          </a:p>
          <a:p>
            <a:r>
              <a:rPr lang="en-US" dirty="0"/>
              <a:t>Changes in underlying health of the population that coincide with vaccine introduction</a:t>
            </a:r>
          </a:p>
          <a:p>
            <a:r>
              <a:rPr lang="en-US" dirty="0"/>
              <a:t>Unexplained linear and non-linear trends</a:t>
            </a:r>
          </a:p>
          <a:p>
            <a:r>
              <a:rPr lang="en-US" b="1" dirty="0"/>
              <a:t>Non-endemic diseases with unpredictable dynamics (e.g., COVID-19)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AD2B7-20F7-48BA-B5F5-0BB4CB7B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33" b="64496"/>
          <a:stretch/>
        </p:blipFill>
        <p:spPr>
          <a:xfrm>
            <a:off x="7035615" y="1371562"/>
            <a:ext cx="5156385" cy="4114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56C9E-D609-4CA9-A18E-376E4C4304EA}"/>
              </a:ext>
            </a:extLst>
          </p:cNvPr>
          <p:cNvSpPr txBox="1"/>
          <p:nvPr/>
        </p:nvSpPr>
        <p:spPr>
          <a:xfrm>
            <a:off x="8389089" y="5277702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Kleynhans, et al PLOS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7AB72-7D76-4D10-B821-C88296CD26A9}"/>
              </a:ext>
            </a:extLst>
          </p:cNvPr>
          <p:cNvSpPr txBox="1"/>
          <p:nvPr/>
        </p:nvSpPr>
        <p:spPr>
          <a:xfrm>
            <a:off x="8580474" y="1027906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 deaths in S. Africa</a:t>
            </a:r>
          </a:p>
        </p:txBody>
      </p:sp>
    </p:spTree>
    <p:extLst>
      <p:ext uri="{BB962C8B-B14F-4D97-AF65-F5344CB8AC3E}">
        <p14:creationId xmlns:p14="http://schemas.microsoft.com/office/powerpoint/2010/main" val="40630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11747</TotalTime>
  <Words>1219</Words>
  <Application>Microsoft Office PowerPoint</Application>
  <PresentationFormat>Widescreen</PresentationFormat>
  <Paragraphs>176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Lato</vt:lpstr>
      <vt:lpstr>Times New Roman</vt:lpstr>
      <vt:lpstr>Office Theme</vt:lpstr>
      <vt:lpstr>Workshop on evaluating vaccine impact  Evaluating Vaccine Impact using Time Series Data</vt:lpstr>
      <vt:lpstr>Acknowledgements</vt:lpstr>
      <vt:lpstr>Conflicts of interest</vt:lpstr>
      <vt:lpstr>In this presentation</vt:lpstr>
      <vt:lpstr>Types of studies to evaluate vaccines  using real-world data</vt:lpstr>
      <vt:lpstr>Quantifying the impact of vaccines</vt:lpstr>
      <vt:lpstr>What is a time series?</vt:lpstr>
      <vt:lpstr>Simple case: is there a change following vaccine introduction?</vt:lpstr>
      <vt:lpstr>What could go wrong?</vt:lpstr>
      <vt:lpstr>What else could go wrong with analyses?</vt:lpstr>
      <vt:lpstr>Defining the study question: PICO</vt:lpstr>
      <vt:lpstr>Defining the study question: PICO</vt:lpstr>
      <vt:lpstr>Types of data for evaluating vaccine impact</vt:lpstr>
      <vt:lpstr>Common types of administrative data</vt:lpstr>
      <vt:lpstr>Typical structure of administrative datasets</vt:lpstr>
      <vt:lpstr>PowerPoint Presentation</vt:lpstr>
      <vt:lpstr>Denominators/offsets</vt:lpstr>
      <vt:lpstr>Effect of denominator on estimates</vt:lpstr>
      <vt:lpstr>Denominators</vt:lpstr>
      <vt:lpstr>Many factors aside from vaccination can influence disease rates</vt:lpstr>
      <vt:lpstr>Effect of improvements in primary care</vt:lpstr>
      <vt:lpstr>Availability of hospital beds</vt:lpstr>
      <vt:lpstr>Availability in hospital beds</vt:lpstr>
      <vt:lpstr>Changes in ICD coding practices</vt:lpstr>
      <vt:lpstr>We have all of these problems with the data, now what?</vt:lpstr>
      <vt:lpstr>Summary</vt:lpstr>
      <vt:lpstr>Next up: Practical session 1: Data wrangling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Weinberger, Daniel</dc:creator>
  <cp:lastModifiedBy>Weinberger, Daniel</cp:lastModifiedBy>
  <cp:revision>263</cp:revision>
  <dcterms:created xsi:type="dcterms:W3CDTF">2017-01-16T17:28:53Z</dcterms:created>
  <dcterms:modified xsi:type="dcterms:W3CDTF">2021-12-20T01:44:47Z</dcterms:modified>
</cp:coreProperties>
</file>